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601200" cy="12801600" type="A3"/>
  <p:notesSz cx="9872663" cy="13514388"/>
  <p:defaultTextStyle>
    <a:defPPr>
      <a:defRPr lang="ko-KR"/>
    </a:defPPr>
    <a:lvl1pPr marL="0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31" autoAdjust="0"/>
    <p:restoredTop sz="94660"/>
  </p:normalViewPr>
  <p:slideViewPr>
    <p:cSldViewPr>
      <p:cViewPr varScale="1">
        <p:scale>
          <a:sx n="61" d="100"/>
          <a:sy n="61" d="100"/>
        </p:scale>
        <p:origin x="-1626" y="-66"/>
      </p:cViewPr>
      <p:guideLst>
        <p:guide orient="horz" pos="4032"/>
        <p:guide pos="30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20090" y="3976796"/>
            <a:ext cx="8161020" cy="274404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0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21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3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43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54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657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76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87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8429" y="8226215"/>
            <a:ext cx="8161020" cy="254254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8429" y="5425866"/>
            <a:ext cx="8161020" cy="2800349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095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2191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3286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4382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54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657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7669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8765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60046" y="4314615"/>
            <a:ext cx="3160395" cy="12203007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80461" y="4314615"/>
            <a:ext cx="3160395" cy="12203007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80061" y="2865544"/>
            <a:ext cx="4242197" cy="119422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0956" indent="0">
              <a:buNone/>
              <a:defRPr sz="2700" b="1"/>
            </a:lvl2pPr>
            <a:lvl3pPr marL="1221913" indent="0">
              <a:buNone/>
              <a:defRPr sz="2400" b="1"/>
            </a:lvl3pPr>
            <a:lvl4pPr marL="1832869" indent="0">
              <a:buNone/>
              <a:defRPr sz="2100" b="1"/>
            </a:lvl4pPr>
            <a:lvl5pPr marL="2443825" indent="0">
              <a:buNone/>
              <a:defRPr sz="2100" b="1"/>
            </a:lvl5pPr>
            <a:lvl6pPr marL="3054782" indent="0">
              <a:buNone/>
              <a:defRPr sz="2100" b="1"/>
            </a:lvl6pPr>
            <a:lvl7pPr marL="3665738" indent="0">
              <a:buNone/>
              <a:defRPr sz="2100" b="1"/>
            </a:lvl7pPr>
            <a:lvl8pPr marL="4276695" indent="0">
              <a:buNone/>
              <a:defRPr sz="2100" b="1"/>
            </a:lvl8pPr>
            <a:lvl9pPr marL="4887651" indent="0">
              <a:buNone/>
              <a:defRPr sz="21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80061" y="4059766"/>
            <a:ext cx="4242197" cy="737573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877278" y="2865544"/>
            <a:ext cx="4243863" cy="119422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0956" indent="0">
              <a:buNone/>
              <a:defRPr sz="2700" b="1"/>
            </a:lvl2pPr>
            <a:lvl3pPr marL="1221913" indent="0">
              <a:buNone/>
              <a:defRPr sz="2400" b="1"/>
            </a:lvl3pPr>
            <a:lvl4pPr marL="1832869" indent="0">
              <a:buNone/>
              <a:defRPr sz="2100" b="1"/>
            </a:lvl4pPr>
            <a:lvl5pPr marL="2443825" indent="0">
              <a:buNone/>
              <a:defRPr sz="2100" b="1"/>
            </a:lvl5pPr>
            <a:lvl6pPr marL="3054782" indent="0">
              <a:buNone/>
              <a:defRPr sz="2100" b="1"/>
            </a:lvl6pPr>
            <a:lvl7pPr marL="3665738" indent="0">
              <a:buNone/>
              <a:defRPr sz="2100" b="1"/>
            </a:lvl7pPr>
            <a:lvl8pPr marL="4276695" indent="0">
              <a:buNone/>
              <a:defRPr sz="2100" b="1"/>
            </a:lvl8pPr>
            <a:lvl9pPr marL="4887651" indent="0">
              <a:buNone/>
              <a:defRPr sz="21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877278" y="4059766"/>
            <a:ext cx="4243863" cy="737573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80061" y="509693"/>
            <a:ext cx="3158729" cy="216916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53803" y="509694"/>
            <a:ext cx="5367338" cy="10925812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80061" y="2678854"/>
            <a:ext cx="3158729" cy="8756651"/>
          </a:xfrm>
        </p:spPr>
        <p:txBody>
          <a:bodyPr/>
          <a:lstStyle>
            <a:lvl1pPr marL="0" indent="0">
              <a:buNone/>
              <a:defRPr sz="1900"/>
            </a:lvl1pPr>
            <a:lvl2pPr marL="610956" indent="0">
              <a:buNone/>
              <a:defRPr sz="1600"/>
            </a:lvl2pPr>
            <a:lvl3pPr marL="1221913" indent="0">
              <a:buNone/>
              <a:defRPr sz="1300"/>
            </a:lvl3pPr>
            <a:lvl4pPr marL="1832869" indent="0">
              <a:buNone/>
              <a:defRPr sz="1200"/>
            </a:lvl4pPr>
            <a:lvl5pPr marL="2443825" indent="0">
              <a:buNone/>
              <a:defRPr sz="1200"/>
            </a:lvl5pPr>
            <a:lvl6pPr marL="3054782" indent="0">
              <a:buNone/>
              <a:defRPr sz="1200"/>
            </a:lvl6pPr>
            <a:lvl7pPr marL="3665738" indent="0">
              <a:buNone/>
              <a:defRPr sz="1200"/>
            </a:lvl7pPr>
            <a:lvl8pPr marL="4276695" indent="0">
              <a:buNone/>
              <a:defRPr sz="1200"/>
            </a:lvl8pPr>
            <a:lvl9pPr marL="4887651" indent="0">
              <a:buNone/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81902" y="8961120"/>
            <a:ext cx="5760720" cy="1057912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881902" y="1143846"/>
            <a:ext cx="5760720" cy="7680960"/>
          </a:xfrm>
        </p:spPr>
        <p:txBody>
          <a:bodyPr/>
          <a:lstStyle>
            <a:lvl1pPr marL="0" indent="0">
              <a:buNone/>
              <a:defRPr sz="4300"/>
            </a:lvl1pPr>
            <a:lvl2pPr marL="610956" indent="0">
              <a:buNone/>
              <a:defRPr sz="3700"/>
            </a:lvl2pPr>
            <a:lvl3pPr marL="1221913" indent="0">
              <a:buNone/>
              <a:defRPr sz="3200"/>
            </a:lvl3pPr>
            <a:lvl4pPr marL="1832869" indent="0">
              <a:buNone/>
              <a:defRPr sz="2700"/>
            </a:lvl4pPr>
            <a:lvl5pPr marL="2443825" indent="0">
              <a:buNone/>
              <a:defRPr sz="2700"/>
            </a:lvl5pPr>
            <a:lvl6pPr marL="3054782" indent="0">
              <a:buNone/>
              <a:defRPr sz="2700"/>
            </a:lvl6pPr>
            <a:lvl7pPr marL="3665738" indent="0">
              <a:buNone/>
              <a:defRPr sz="2700"/>
            </a:lvl7pPr>
            <a:lvl8pPr marL="4276695" indent="0">
              <a:buNone/>
              <a:defRPr sz="2700"/>
            </a:lvl8pPr>
            <a:lvl9pPr marL="4887651" indent="0">
              <a:buNone/>
              <a:defRPr sz="27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881902" y="10019032"/>
            <a:ext cx="5760720" cy="1502408"/>
          </a:xfrm>
        </p:spPr>
        <p:txBody>
          <a:bodyPr/>
          <a:lstStyle>
            <a:lvl1pPr marL="0" indent="0">
              <a:buNone/>
              <a:defRPr sz="1900"/>
            </a:lvl1pPr>
            <a:lvl2pPr marL="610956" indent="0">
              <a:buNone/>
              <a:defRPr sz="1600"/>
            </a:lvl2pPr>
            <a:lvl3pPr marL="1221913" indent="0">
              <a:buNone/>
              <a:defRPr sz="1300"/>
            </a:lvl3pPr>
            <a:lvl4pPr marL="1832869" indent="0">
              <a:buNone/>
              <a:defRPr sz="1200"/>
            </a:lvl4pPr>
            <a:lvl5pPr marL="2443825" indent="0">
              <a:buNone/>
              <a:defRPr sz="1200"/>
            </a:lvl5pPr>
            <a:lvl6pPr marL="3054782" indent="0">
              <a:buNone/>
              <a:defRPr sz="1200"/>
            </a:lvl6pPr>
            <a:lvl7pPr marL="3665738" indent="0">
              <a:buNone/>
              <a:defRPr sz="1200"/>
            </a:lvl7pPr>
            <a:lvl8pPr marL="4276695" indent="0">
              <a:buNone/>
              <a:defRPr sz="1200"/>
            </a:lvl8pPr>
            <a:lvl9pPr marL="4887651" indent="0">
              <a:buNone/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220652" y="740833"/>
            <a:ext cx="1620203" cy="1577678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60046" y="740833"/>
            <a:ext cx="4700588" cy="1577678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  <a:prstGeom prst="rect">
            <a:avLst/>
          </a:prstGeom>
        </p:spPr>
        <p:txBody>
          <a:bodyPr vert="horz" lIns="122191" tIns="61096" rIns="122191" bIns="61096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2191" tIns="61096" rIns="122191" bIns="6109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80060" y="11865188"/>
            <a:ext cx="2240280" cy="681567"/>
          </a:xfrm>
          <a:prstGeom prst="rect">
            <a:avLst/>
          </a:prstGeom>
        </p:spPr>
        <p:txBody>
          <a:bodyPr vert="horz" lIns="122191" tIns="61096" rIns="122191" bIns="61096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33739-088D-4C1F-82F6-A15664885AE9}" type="datetimeFigureOut">
              <a:rPr lang="ko-KR" altLang="en-US" smtClean="0"/>
              <a:pPr/>
              <a:t>2021-01-07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280410" y="11865188"/>
            <a:ext cx="3040380" cy="681567"/>
          </a:xfrm>
          <a:prstGeom prst="rect">
            <a:avLst/>
          </a:prstGeom>
        </p:spPr>
        <p:txBody>
          <a:bodyPr vert="horz" lIns="122191" tIns="61096" rIns="122191" bIns="61096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80860" y="11865188"/>
            <a:ext cx="2240280" cy="681567"/>
          </a:xfrm>
          <a:prstGeom prst="rect">
            <a:avLst/>
          </a:prstGeom>
        </p:spPr>
        <p:txBody>
          <a:bodyPr vert="horz" lIns="122191" tIns="61096" rIns="122191" bIns="61096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B73FA-F27A-4D25-9009-6B6A0CD5EE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21913" rtl="0" eaLnBrk="1" latinLnBrk="1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8217" indent="-458217" algn="l" defTabSz="1221913" rtl="0" eaLnBrk="1" latinLnBrk="1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2804" indent="-381848" algn="l" defTabSz="1221913" rtl="0" eaLnBrk="1" latinLnBrk="1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7391" indent="-305478" algn="l" defTabSz="1221913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8347" indent="-305478" algn="l" defTabSz="1221913" rtl="0" eaLnBrk="1" latinLnBrk="1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9304" indent="-305478" algn="l" defTabSz="1221913" rtl="0" eaLnBrk="1" latinLnBrk="1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60260" indent="-305478" algn="l" defTabSz="1221913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71216" indent="-305478" algn="l" defTabSz="1221913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82173" indent="-305478" algn="l" defTabSz="1221913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93129" indent="-305478" algn="l" defTabSz="1221913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956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1913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2869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825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4782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5738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6695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7651" algn="l" defTabSz="1221913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hyperlink" Target="http://wwl1509.daum.net/Mail-bin/view_submsg3.cgi?TM=jOi5o+GuQw3sdf+43n+QsTKOKSraIkJPdaQqwDkRPhqHbmCEbNLIGlbm1DZg7/vXty6lHtTjUF+Q/MKR18NRangYU/xRNV9I3dOg9yspGYeMP4utw151l5z6PekFDT5iABk9l1nHNtmVi3kLJZC44Tm307BWdy0Qu74bBMyJJ39kxG8sQbnY1jM/Hcnj9geRaUH1/d8vSi2ZxVnlvtL+vIk3t0u4pXqvKSQmrtG+3k682ioenSessOhmG6jYOe0kMApOW+HODZGTi+EYvg5L50yJT7u8EurVIfKdGkdEvnEgs6Ib1pql/SEKqepCG3yS8VZUAP9tzbQQMqnc1FPypFTYYmmKl4QZVQu1XjrGrGojRjNhMz7McQ9xlcNgfrTvCgjDIAZpA7iQ6BWmfAF+UIoSN39U9OvWt0HuMPvUEd1LdBRJUnZx0/Wbzios1QfzY4Mtw+ionuJSGrDBHyg8GDdUgM0fWklpcmKsnMAnvHgwpHZpQUGmeKSXUmWlADCwyOSToQ7UnWGIkK6XrrANx4MHAj4qxAl4i9a2UgHFxFOXze5w2Pi9vr8qOb9QABZh7smazIpnNXcyIJ1PcZbwLokC/hzI7YGT&amp;encoding=UTF-8&amp;MSGID=0000000000134dn&amp;pos=9127&amp;bodylen=59334&amp;realname=1226-%EC%9D%B4%EB%AF%B8%EC%A1%B0860.jpg&amp;contenttype=image/jpeg&amp;attnum=2&amp;attid=0.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★\제작물\양식\세로 양식 (JPG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36" y="-32843"/>
            <a:ext cx="9640800" cy="1291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좌우형 C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9838" y="-26008013"/>
            <a:ext cx="3038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328" y="12089431"/>
            <a:ext cx="4968552" cy="781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그룹 7"/>
          <p:cNvGrpSpPr/>
          <p:nvPr/>
        </p:nvGrpSpPr>
        <p:grpSpPr>
          <a:xfrm>
            <a:off x="1952148" y="12150530"/>
            <a:ext cx="5656764" cy="430887"/>
            <a:chOff x="1848272" y="12150530"/>
            <a:chExt cx="5656764" cy="430887"/>
          </a:xfrm>
        </p:grpSpPr>
        <p:pic>
          <p:nvPicPr>
            <p:cNvPr id="4" name="Picture 3" descr="D:\★\병원 CI\화이트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8272" y="12150530"/>
              <a:ext cx="3672408" cy="370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5488812" y="12150530"/>
              <a:ext cx="2016224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chemeClr val="bg1"/>
                  </a:solidFill>
                  <a:latin typeface="한컴 소망 M" panose="02020603020101020101" pitchFamily="18" charset="-127"/>
                  <a:ea typeface="한컴 소망 M" panose="02020603020101020101" pitchFamily="18" charset="-127"/>
                </a:rPr>
                <a:t>진료협력센터</a:t>
              </a:r>
              <a:endParaRPr lang="ko-KR" altLang="en-US" sz="2200" dirty="0">
                <a:solidFill>
                  <a:schemeClr val="bg1"/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0" y="326030"/>
            <a:ext cx="9601200" cy="1143665"/>
          </a:xfrm>
          <a:prstGeom prst="rect">
            <a:avLst/>
          </a:prstGeom>
          <a:noFill/>
        </p:spPr>
        <p:txBody>
          <a:bodyPr lIns="122191" tIns="61096" rIns="122191" bIns="61096">
            <a:spAutoFit/>
          </a:bodyPr>
          <a:lstStyle/>
          <a:p>
            <a:pPr algn="ctr" defTabSz="1221913" eaLnBrk="1" fontAlgn="auto" latinLnBrk="1" hangingPunct="1">
              <a:lnSpc>
                <a:spcPct val="130000"/>
              </a:lnSpc>
              <a:spcBef>
                <a:spcPts val="0"/>
              </a:spcBef>
              <a:defRPr/>
            </a:pPr>
            <a:r>
              <a:rPr kumimoji="0" lang="ko-KR" altLang="en-US" sz="1700" b="1" dirty="0">
                <a:latin typeface="+mj-ea"/>
                <a:ea typeface="+mj-ea"/>
              </a:rPr>
              <a:t>안녕하십니까</a:t>
            </a:r>
            <a:r>
              <a:rPr kumimoji="0" lang="en-US" altLang="ko-KR" sz="1700" b="1" dirty="0">
                <a:latin typeface="+mj-ea"/>
                <a:ea typeface="+mj-ea"/>
              </a:rPr>
              <a:t>? </a:t>
            </a:r>
            <a:r>
              <a:rPr kumimoji="0" lang="ko-KR" altLang="en-US" sz="1700" b="1" dirty="0" smtClean="0">
                <a:latin typeface="+mj-ea"/>
                <a:ea typeface="+mj-ea"/>
              </a:rPr>
              <a:t>대전을지대학교병원 </a:t>
            </a:r>
            <a:r>
              <a:rPr kumimoji="0" lang="ko-KR" altLang="en-US" sz="1700" b="1" dirty="0">
                <a:latin typeface="+mj-ea"/>
                <a:ea typeface="+mj-ea"/>
              </a:rPr>
              <a:t>진료협력센터입니다</a:t>
            </a:r>
            <a:r>
              <a:rPr kumimoji="0" lang="en-US" altLang="ko-KR" sz="1700" b="1" dirty="0">
                <a:latin typeface="+mj-ea"/>
                <a:ea typeface="+mj-ea"/>
              </a:rPr>
              <a:t>.</a:t>
            </a:r>
          </a:p>
          <a:p>
            <a:pPr algn="ctr" defTabSz="1221913" eaLnBrk="1" fontAlgn="auto" latinLnBrk="1" hangingPunct="1">
              <a:lnSpc>
                <a:spcPct val="130000"/>
              </a:lnSpc>
              <a:spcBef>
                <a:spcPts val="0"/>
              </a:spcBef>
              <a:defRPr/>
            </a:pPr>
            <a:r>
              <a:rPr kumimoji="0" lang="ko-KR" altLang="en-US" sz="1700" b="1" dirty="0">
                <a:latin typeface="+mj-ea"/>
                <a:ea typeface="+mj-ea"/>
              </a:rPr>
              <a:t>항상 저희 병원에 관심을 갖고</a:t>
            </a:r>
            <a:r>
              <a:rPr kumimoji="0" lang="en-US" altLang="ko-KR" sz="1700" b="1" dirty="0">
                <a:latin typeface="+mj-ea"/>
                <a:ea typeface="+mj-ea"/>
              </a:rPr>
              <a:t> </a:t>
            </a:r>
            <a:r>
              <a:rPr kumimoji="0" lang="ko-KR" altLang="en-US" sz="1700" b="1" dirty="0" smtClean="0">
                <a:latin typeface="+mj-ea"/>
                <a:ea typeface="+mj-ea"/>
              </a:rPr>
              <a:t>적극 협력해 </a:t>
            </a:r>
            <a:r>
              <a:rPr kumimoji="0" lang="ko-KR" altLang="en-US" sz="1700" b="1" dirty="0">
                <a:latin typeface="+mj-ea"/>
                <a:ea typeface="+mj-ea"/>
              </a:rPr>
              <a:t>주시는 원장님들께 진심으로 </a:t>
            </a:r>
            <a:r>
              <a:rPr kumimoji="0" lang="ko-KR" altLang="en-US" sz="1700" b="1" dirty="0" smtClean="0">
                <a:latin typeface="+mj-ea"/>
                <a:ea typeface="+mj-ea"/>
              </a:rPr>
              <a:t>감사를 드리며</a:t>
            </a:r>
            <a:r>
              <a:rPr kumimoji="0" lang="en-US" altLang="ko-KR" sz="1700" b="1" dirty="0">
                <a:latin typeface="+mj-ea"/>
                <a:ea typeface="+mj-ea"/>
              </a:rPr>
              <a:t>,</a:t>
            </a:r>
          </a:p>
          <a:p>
            <a:pPr algn="ctr" defTabSz="1221913" eaLnBrk="1" fontAlgn="auto" latinLnBrk="1" hangingPunct="1">
              <a:lnSpc>
                <a:spcPct val="130000"/>
              </a:lnSpc>
              <a:spcBef>
                <a:spcPts val="0"/>
              </a:spcBef>
              <a:defRPr/>
            </a:pPr>
            <a:r>
              <a:rPr kumimoji="0" lang="ko-KR" altLang="en-US" sz="1700" b="1" dirty="0" smtClean="0">
                <a:solidFill>
                  <a:srgbClr val="0070C0"/>
                </a:solidFill>
                <a:latin typeface="+mj-ea"/>
                <a:ea typeface="+mj-ea"/>
              </a:rPr>
              <a:t>방사선종양학과</a:t>
            </a:r>
            <a:r>
              <a:rPr kumimoji="0" lang="ko-KR" altLang="en-US" sz="1700" b="1" dirty="0" smtClean="0">
                <a:latin typeface="+mj-ea"/>
                <a:ea typeface="+mj-ea"/>
              </a:rPr>
              <a:t>에 </a:t>
            </a:r>
            <a:r>
              <a:rPr kumimoji="0" lang="ko-KR" altLang="en-US" sz="1700" b="1" dirty="0" smtClean="0">
                <a:latin typeface="+mj-ea"/>
                <a:ea typeface="+mj-ea"/>
              </a:rPr>
              <a:t>대해 </a:t>
            </a:r>
            <a:r>
              <a:rPr kumimoji="0" lang="ko-KR" altLang="en-US" sz="1700" b="1" dirty="0">
                <a:latin typeface="+mj-ea"/>
                <a:ea typeface="+mj-ea"/>
              </a:rPr>
              <a:t>안내 드리고자 합니다</a:t>
            </a:r>
            <a:r>
              <a:rPr kumimoji="0" lang="en-US" altLang="ko-KR" sz="1700" b="1" dirty="0">
                <a:ea typeface="HY강B" pitchFamily="18" charset="-127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-23936" y="11081320"/>
            <a:ext cx="9640800" cy="763561"/>
          </a:xfrm>
          <a:prstGeom prst="rect">
            <a:avLst/>
          </a:prstGeom>
          <a:noFill/>
        </p:spPr>
        <p:txBody>
          <a:bodyPr wrap="square" lIns="122191" tIns="61096" rIns="122191" bIns="61096">
            <a:spAutoFit/>
          </a:bodyPr>
          <a:lstStyle/>
          <a:p>
            <a:pPr algn="ctr" defTabSz="1221913" eaLnBrk="1" fontAlgn="auto" latinLnBrk="1" hangingPunct="1">
              <a:lnSpc>
                <a:spcPct val="130000"/>
              </a:lnSpc>
              <a:spcBef>
                <a:spcPts val="0"/>
              </a:spcBef>
              <a:defRPr/>
            </a:pPr>
            <a:r>
              <a:rPr kumimoji="0"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환자 의뢰</a:t>
            </a:r>
            <a:r>
              <a:rPr kumimoji="0"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진료 상담 등 자세한 문의는 아래로 연락 주시면 성심 성의껏 도움 드리겠습니다</a:t>
            </a:r>
            <a:r>
              <a:rPr kumimoji="0"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ctr" defTabSz="1221913" eaLnBrk="1" fontAlgn="auto" latinLnBrk="1" hangingPunct="1">
              <a:lnSpc>
                <a:spcPct val="130000"/>
              </a:lnSpc>
              <a:spcBef>
                <a:spcPts val="0"/>
              </a:spcBef>
              <a:defRPr/>
            </a:pPr>
            <a:r>
              <a:rPr kumimoji="0" lang="ko-KR" altLang="en-US" sz="17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방사선종양학과 </a:t>
            </a:r>
            <a:r>
              <a:rPr kumimoji="0" lang="ko-KR" altLang="en-US" sz="17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외래 </a:t>
            </a:r>
            <a:r>
              <a:rPr kumimoji="0" lang="en-US" altLang="ko-KR" sz="17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en-US" altLang="ko-KR" sz="17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042)611-3546,3547  </a:t>
            </a:r>
            <a:r>
              <a:rPr kumimoji="0" lang="en-US" altLang="ko-KR" sz="17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0" lang="en-US" altLang="ko-KR" sz="17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7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진료협력센터 </a:t>
            </a:r>
            <a:r>
              <a:rPr kumimoji="0" lang="en-US" altLang="ko-KR" sz="17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042)259-1145~6 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14350" y="1577654"/>
            <a:ext cx="8572500" cy="9359650"/>
          </a:xfrm>
          <a:prstGeom prst="roundRect">
            <a:avLst>
              <a:gd name="adj" fmla="val 3119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21913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7536904" y="-33338"/>
            <a:ext cx="19446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1000" dirty="0">
                <a:ea typeface="맑은 고딕" panose="020B0503020000020004" pitchFamily="50" charset="-127"/>
              </a:rPr>
              <a:t>&lt;</a:t>
            </a:r>
            <a:r>
              <a:rPr kumimoji="0" lang="en-US" altLang="ko-KR" sz="1000" dirty="0" smtClean="0">
                <a:ea typeface="맑은 고딕" panose="020B0503020000020004" pitchFamily="50" charset="-127"/>
              </a:rPr>
              <a:t>2021</a:t>
            </a:r>
            <a:r>
              <a:rPr kumimoji="0" lang="ko-KR" altLang="en-US" sz="1000" dirty="0" smtClean="0">
                <a:ea typeface="맑은 고딕" panose="020B0503020000020004" pitchFamily="50" charset="-127"/>
              </a:rPr>
              <a:t>년 </a:t>
            </a:r>
            <a:r>
              <a:rPr kumimoji="0" lang="en-US" altLang="ko-KR" sz="1000" dirty="0" smtClean="0">
                <a:ea typeface="맑은 고딕" panose="020B0503020000020004" pitchFamily="50" charset="-127"/>
              </a:rPr>
              <a:t>01</a:t>
            </a:r>
            <a:r>
              <a:rPr kumimoji="0" lang="ko-KR" altLang="en-US" sz="1000" dirty="0" smtClean="0">
                <a:ea typeface="맑은 고딕" panose="020B0503020000020004" pitchFamily="50" charset="-127"/>
              </a:rPr>
              <a:t>월 </a:t>
            </a:r>
            <a:r>
              <a:rPr kumimoji="0" lang="ko-KR" altLang="en-US" sz="1000" dirty="0">
                <a:ea typeface="맑은 고딕" panose="020B0503020000020004" pitchFamily="50" charset="-127"/>
              </a:rPr>
              <a:t>발행 </a:t>
            </a:r>
            <a:r>
              <a:rPr kumimoji="0" lang="en-US" altLang="ko-KR" sz="1000" dirty="0" smtClean="0">
                <a:ea typeface="맑은 고딕" panose="020B0503020000020004" pitchFamily="50" charset="-127"/>
              </a:rPr>
              <a:t>NO.61&gt;</a:t>
            </a:r>
            <a:endParaRPr kumimoji="0" lang="ko-KR" altLang="en-US" sz="1000" dirty="0"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8536" y="3880520"/>
            <a:ext cx="8064127" cy="11706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840160" y="4029325"/>
            <a:ext cx="7848872" cy="87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altLang="ko-KR" sz="1700" b="1" dirty="0"/>
              <a:t>3</a:t>
            </a:r>
            <a:r>
              <a:rPr lang="ko-KR" altLang="en-US" sz="1700" b="1" dirty="0"/>
              <a:t>차원 입체조형 방사선 치료 및  특수 방사선 치료 전문 </a:t>
            </a:r>
            <a:r>
              <a:rPr lang="en-US" altLang="ko-KR" sz="1700" b="1" dirty="0"/>
              <a:t> </a:t>
            </a:r>
          </a:p>
          <a:p>
            <a:pPr algn="just">
              <a:lnSpc>
                <a:spcPct val="150000"/>
              </a:lnSpc>
              <a:defRPr/>
            </a:pPr>
            <a:r>
              <a:rPr lang="ko-KR" altLang="en-US" sz="1700" b="1" dirty="0"/>
              <a:t>세기조절방사선치료</a:t>
            </a:r>
            <a:r>
              <a:rPr lang="en-US" altLang="ko-KR" sz="1700" b="1" dirty="0"/>
              <a:t>(IMRT), </a:t>
            </a:r>
            <a:r>
              <a:rPr lang="ko-KR" altLang="en-US" sz="1700" b="1" dirty="0"/>
              <a:t>세기변조 회전방사선치료</a:t>
            </a:r>
            <a:r>
              <a:rPr lang="en-US" altLang="ko-KR" sz="1700" b="1" dirty="0"/>
              <a:t>(VMAT)</a:t>
            </a:r>
            <a:endParaRPr lang="ko-KR" altLang="en-US" sz="1700" dirty="0"/>
          </a:p>
        </p:txBody>
      </p:sp>
      <p:pic>
        <p:nvPicPr>
          <p:cNvPr id="27" name="그림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475" y="1872992"/>
            <a:ext cx="1692366" cy="173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object 9"/>
          <p:cNvSpPr txBox="1">
            <a:spLocks noChangeArrowheads="1"/>
          </p:cNvSpPr>
          <p:nvPr/>
        </p:nvSpPr>
        <p:spPr bwMode="auto">
          <a:xfrm>
            <a:off x="779661" y="1962589"/>
            <a:ext cx="307777" cy="1560165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>
            <a:spAutoFit/>
          </a:bodyPr>
          <a:lstStyle>
            <a:lvl1pPr marL="12700">
              <a:defRPr sz="4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 sz="3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just" eaLnBrk="1" latinLnBrk="1" hangingPunct="1">
              <a:defRPr/>
            </a:pPr>
            <a:r>
              <a:rPr kumimoji="0" lang="ko-KR" altLang="en-US" sz="2000" b="1" dirty="0">
                <a:latin typeface="+mn-lt"/>
                <a:ea typeface="뫼비우스 Bold"/>
                <a:cs typeface="뫼비우스 Bold"/>
              </a:rPr>
              <a:t>윤선민</a:t>
            </a:r>
            <a:r>
              <a:rPr kumimoji="0" lang="en-US" altLang="ko-KR" sz="2000" b="1" dirty="0">
                <a:latin typeface="+mn-lt"/>
                <a:ea typeface="뫼비우스 Bold"/>
                <a:cs typeface="뫼비우스 Bold"/>
              </a:rPr>
              <a:t>  </a:t>
            </a:r>
            <a:r>
              <a:rPr kumimoji="0" lang="ko-KR" altLang="en-US" sz="2000" b="1" dirty="0">
                <a:latin typeface="+mn-lt"/>
                <a:ea typeface="뫼비우스 Bold"/>
                <a:cs typeface="뫼비우스 Bold"/>
              </a:rPr>
              <a:t>교수</a:t>
            </a:r>
            <a:endParaRPr kumimoji="0" lang="en-US" altLang="ko-KR" sz="2000" b="1" dirty="0">
              <a:latin typeface="+mn-lt"/>
              <a:ea typeface="뫼비우스 Bold"/>
              <a:cs typeface="뫼비우스 Bold"/>
            </a:endParaRPr>
          </a:p>
        </p:txBody>
      </p:sp>
      <p:sp>
        <p:nvSpPr>
          <p:cNvPr id="29" name="직사각형 19"/>
          <p:cNvSpPr>
            <a:spLocks noChangeArrowheads="1"/>
          </p:cNvSpPr>
          <p:nvPr/>
        </p:nvSpPr>
        <p:spPr bwMode="auto">
          <a:xfrm>
            <a:off x="3037920" y="1816547"/>
            <a:ext cx="5975670" cy="2012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marL="285750" indent="-285750" algn="just" eaLnBrk="1" hangingPunct="1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kumimoji="0" lang="ko-KR" altLang="en-US" sz="1600" b="1" dirty="0" smtClean="0"/>
              <a:t>전문분야</a:t>
            </a:r>
            <a:endParaRPr kumimoji="0" lang="en-US" altLang="ko-KR" sz="1600" b="1" dirty="0"/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1600" b="1" dirty="0" smtClean="0"/>
              <a:t>  </a:t>
            </a:r>
            <a:r>
              <a:rPr kumimoji="0" lang="en-US" altLang="ko-KR" sz="1600" b="1" dirty="0" smtClean="0"/>
              <a:t>· </a:t>
            </a:r>
            <a:r>
              <a:rPr kumimoji="0" lang="ko-KR" altLang="en-US" sz="1600" b="1" dirty="0" smtClean="0"/>
              <a:t>뇌종양</a:t>
            </a:r>
            <a:r>
              <a:rPr kumimoji="0" lang="en-US" altLang="ko-KR" sz="1600" b="1" dirty="0"/>
              <a:t>, </a:t>
            </a:r>
            <a:r>
              <a:rPr kumimoji="0" lang="ko-KR" altLang="en-US" sz="1600" b="1" dirty="0" err="1"/>
              <a:t>두경부암</a:t>
            </a:r>
            <a:r>
              <a:rPr kumimoji="0" lang="en-US" altLang="ko-KR" sz="1600" b="1" dirty="0"/>
              <a:t>, </a:t>
            </a:r>
            <a:r>
              <a:rPr kumimoji="0" lang="ko-KR" altLang="en-US" sz="1600" b="1" dirty="0" err="1"/>
              <a:t>흉부암</a:t>
            </a:r>
            <a:r>
              <a:rPr kumimoji="0" lang="en-US" altLang="ko-KR" sz="1600" b="1" dirty="0"/>
              <a:t>, </a:t>
            </a:r>
            <a:r>
              <a:rPr kumimoji="0" lang="ko-KR" altLang="en-US" sz="1600" b="1" dirty="0"/>
              <a:t>유방암 및 고식적 방사선치료 </a:t>
            </a:r>
            <a:endParaRPr kumimoji="0" lang="en-US" altLang="ko-KR" sz="1600" b="1" dirty="0"/>
          </a:p>
          <a:p>
            <a:pPr marL="285750" indent="-285750" algn="just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ko-KR" altLang="en-US" sz="1600" b="1" dirty="0" smtClean="0"/>
              <a:t>진료일정</a:t>
            </a:r>
            <a:endParaRPr lang="en-US" altLang="ko-KR" sz="1600" b="1" dirty="0" smtClean="0"/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1600" b="1" dirty="0"/>
              <a:t> </a:t>
            </a:r>
            <a:r>
              <a:rPr kumimoji="0" lang="en-US" altLang="ko-KR" sz="1600" b="1" dirty="0" smtClean="0"/>
              <a:t> · </a:t>
            </a:r>
            <a:r>
              <a:rPr kumimoji="0" lang="ko-KR" altLang="en-US" sz="1600" b="1" dirty="0" smtClean="0"/>
              <a:t>오전 </a:t>
            </a:r>
            <a:r>
              <a:rPr kumimoji="0" lang="en-US" altLang="ko-KR" sz="1600" b="1" dirty="0" smtClean="0"/>
              <a:t>- </a:t>
            </a:r>
            <a:r>
              <a:rPr kumimoji="0" lang="ko-KR" altLang="en-US" sz="1600" b="1" dirty="0"/>
              <a:t>월요일</a:t>
            </a:r>
            <a:r>
              <a:rPr kumimoji="0" lang="en-US" altLang="ko-KR" sz="1600" b="1" dirty="0"/>
              <a:t>, </a:t>
            </a:r>
            <a:r>
              <a:rPr kumimoji="0" lang="ko-KR" altLang="en-US" sz="1600" b="1" dirty="0"/>
              <a:t>화요일</a:t>
            </a:r>
            <a:r>
              <a:rPr kumimoji="0" lang="en-US" altLang="ko-KR" sz="1600" b="1" dirty="0" smtClean="0"/>
              <a:t>, </a:t>
            </a:r>
            <a:r>
              <a:rPr kumimoji="0" lang="ko-KR" altLang="en-US" sz="1600" b="1" dirty="0" smtClean="0"/>
              <a:t>수요일</a:t>
            </a:r>
            <a:r>
              <a:rPr kumimoji="0" lang="en-US" altLang="ko-KR" sz="1600" b="1" dirty="0" smtClean="0"/>
              <a:t>, </a:t>
            </a:r>
            <a:r>
              <a:rPr kumimoji="0" lang="ko-KR" altLang="en-US" sz="1600" b="1" dirty="0" smtClean="0"/>
              <a:t>목요일</a:t>
            </a:r>
            <a:endParaRPr kumimoji="0" lang="en-US" altLang="ko-KR" sz="1600" b="1" dirty="0"/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1600" b="1" dirty="0"/>
              <a:t>  </a:t>
            </a:r>
            <a:r>
              <a:rPr kumimoji="0" lang="en-US" altLang="ko-KR" sz="1600" b="1" dirty="0" smtClean="0"/>
              <a:t>· </a:t>
            </a:r>
            <a:r>
              <a:rPr kumimoji="0" lang="ko-KR" altLang="en-US" sz="1600" b="1" dirty="0" smtClean="0"/>
              <a:t>오후 </a:t>
            </a:r>
            <a:r>
              <a:rPr kumimoji="0" lang="en-US" altLang="ko-KR" sz="1600" b="1" dirty="0" smtClean="0"/>
              <a:t>- </a:t>
            </a:r>
            <a:r>
              <a:rPr kumimoji="0" lang="ko-KR" altLang="en-US" sz="1600" b="1" dirty="0"/>
              <a:t>월요일</a:t>
            </a:r>
            <a:endParaRPr kumimoji="0" lang="en-US" altLang="ko-KR" sz="1600" b="1" dirty="0"/>
          </a:p>
          <a:p>
            <a:pPr marL="285750" indent="-285750" algn="just" eaLnBrk="1" hangingPunct="1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kumimoji="0" lang="en-US" altLang="ko-KR" sz="1600" b="1" dirty="0" smtClean="0"/>
              <a:t>E-mail  </a:t>
            </a:r>
            <a:r>
              <a:rPr kumimoji="0" lang="en-US" altLang="ko-KR" sz="1600" b="1" dirty="0"/>
              <a:t>: smyoun@eulji.ac.kr</a:t>
            </a:r>
          </a:p>
        </p:txBody>
      </p:sp>
      <p:pic>
        <p:nvPicPr>
          <p:cNvPr id="30" name="Picture 2" descr="http://wwl1509.daum.net/Mail-bin/view_submsg3.cgi?TM=jOi5o%2BGuQw3sdf%2B43n%2BQsTKOKSraIkJPdaQqwDkRPhqHbmCEbNLIGlbm1DZg7%2FvXty6lHtTjUF%2BQ%2FMKR18NRangYU%2FxRNV9I3dOg9yspGYeMP4utw151l5z6PekFDT5iABk9l1nHNtmVi3kLJZC44Tm307BWdy0Qu74bBMyJJ39kxG8sQbnY1jM%2FHcnj9geRaUH1%2Fd8vSi2ZxVnlvtL%2BvIk3t0u4pXqvKSQmrtG%2B3k682ioenSessOhmG6jYOe0kMApOW%2BHODZGTi%2BEYvg5L50yJT7u8EurVIfKdGkdEvnEgs6Ib1pql%2FSEKqepCG3yS8VZUAP9tzbQQMqnc1FPypFTYYmmKl4QZVQu1XjrGrGojRjNhMz7McQ9xlcNgfrTvCgjDIAZpA7iQ6BWmfAF%2BUIoSN39U9OvWt0HuMPvUEd1LdBRJUnZx0%2FWbzios1QfzY4Mtw%2BionuJSGrDBHyg8GDdUgM0fWklpcmKsnMAnvHgwpHZpQUGmeKSXUmWlADCwyOSToQ7UnWGIkK6XrrANx4MHAj4qxAl4i9a2UgHFxFOXze5w2Pi9vr8qOb9QABZh7smazIpnNXcyIJ1PcZbwLokC%2FhzI7YGT&amp;encoding=UTF-8&amp;MSGID=0000000000134dn&amp;pos=9127&amp;bodylen=59334&amp;realname=1226-%EC%9D%B4%EB%AF%B8%EC%A1%B0860.jpg&amp;contenttype=image/jpeg&amp;attnum=2&amp;attid=0.1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76530" y="5620154"/>
            <a:ext cx="1548256" cy="1591077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31" name="object 10"/>
          <p:cNvSpPr txBox="1">
            <a:spLocks noChangeArrowheads="1"/>
          </p:cNvSpPr>
          <p:nvPr/>
        </p:nvSpPr>
        <p:spPr bwMode="auto">
          <a:xfrm>
            <a:off x="814586" y="5620155"/>
            <a:ext cx="307777" cy="1591076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>
            <a:spAutoFit/>
          </a:bodyPr>
          <a:lstStyle>
            <a:lvl1pPr marL="12700">
              <a:defRPr sz="4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 sz="3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220788" eaLnBrk="0" fontAlgn="base" hangingPunct="0">
              <a:spcAft>
                <a:spcPct val="0"/>
              </a:spcAft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2000" b="1" dirty="0" err="1">
                <a:latin typeface="+mn-lt"/>
                <a:ea typeface="뫼비우스 Bold"/>
                <a:cs typeface="뫼비우스 Bold"/>
              </a:rPr>
              <a:t>이미조</a:t>
            </a:r>
            <a:r>
              <a:rPr kumimoji="0" lang="ko-KR" altLang="en-US" sz="2000" b="1" dirty="0">
                <a:latin typeface="+mn-lt"/>
                <a:ea typeface="뫼비우스 Bold"/>
                <a:cs typeface="뫼비우스 Bold"/>
              </a:rPr>
              <a:t>  교수</a:t>
            </a:r>
            <a:endParaRPr kumimoji="0" lang="en-US" altLang="ko-KR" sz="2000" b="1" dirty="0">
              <a:latin typeface="+mn-lt"/>
              <a:ea typeface="뫼비우스 Bold"/>
              <a:cs typeface="뫼비우스 Bold"/>
            </a:endParaRPr>
          </a:p>
        </p:txBody>
      </p:sp>
      <p:sp>
        <p:nvSpPr>
          <p:cNvPr id="32" name="직사각형 27"/>
          <p:cNvSpPr>
            <a:spLocks noChangeArrowheads="1"/>
          </p:cNvSpPr>
          <p:nvPr/>
        </p:nvSpPr>
        <p:spPr bwMode="auto">
          <a:xfrm>
            <a:off x="3123035" y="5464696"/>
            <a:ext cx="5975669" cy="2012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22078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marL="285750" indent="-285750" algn="just" eaLnBrk="1" hangingPunct="1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kumimoji="0" lang="ko-KR" altLang="en-US" sz="1600" b="1" dirty="0" smtClean="0"/>
              <a:t>전문분야</a:t>
            </a:r>
            <a:r>
              <a:rPr kumimoji="0" lang="en-US" altLang="ko-KR" sz="1600" b="1" dirty="0" smtClean="0"/>
              <a:t> </a:t>
            </a:r>
            <a:endParaRPr kumimoji="0" lang="en-US" altLang="ko-KR" sz="1600" b="1" dirty="0"/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1600" b="1" dirty="0" smtClean="0"/>
              <a:t>  </a:t>
            </a:r>
            <a:r>
              <a:rPr kumimoji="0" lang="en-US" altLang="ko-KR" sz="1600" b="1" dirty="0" smtClean="0"/>
              <a:t>· </a:t>
            </a:r>
            <a:r>
              <a:rPr kumimoji="0" lang="ko-KR" altLang="en-US" sz="1600" b="1" dirty="0" err="1" smtClean="0"/>
              <a:t>부인암</a:t>
            </a:r>
            <a:r>
              <a:rPr kumimoji="0" lang="en-US" altLang="ko-KR" sz="1600" b="1" dirty="0"/>
              <a:t>, </a:t>
            </a:r>
            <a:r>
              <a:rPr kumimoji="0" lang="ko-KR" altLang="en-US" sz="1600" b="1" dirty="0" err="1"/>
              <a:t>비뇨기암</a:t>
            </a:r>
            <a:r>
              <a:rPr kumimoji="0" lang="en-US" altLang="ko-KR" sz="1600" b="1" dirty="0"/>
              <a:t>, </a:t>
            </a:r>
            <a:r>
              <a:rPr kumimoji="0" lang="ko-KR" altLang="en-US" sz="1600" b="1" dirty="0"/>
              <a:t>직장암</a:t>
            </a:r>
            <a:r>
              <a:rPr kumimoji="0" lang="en-US" altLang="ko-KR" sz="1600" b="1" dirty="0"/>
              <a:t>, </a:t>
            </a:r>
            <a:r>
              <a:rPr kumimoji="0" lang="ko-KR" altLang="en-US" sz="1600" b="1" dirty="0" err="1"/>
              <a:t>담도암</a:t>
            </a:r>
            <a:r>
              <a:rPr kumimoji="0" lang="en-US" altLang="ko-KR" sz="1600" b="1" dirty="0"/>
              <a:t> </a:t>
            </a:r>
            <a:r>
              <a:rPr kumimoji="0" lang="ko-KR" altLang="en-US" sz="1600" b="1" dirty="0"/>
              <a:t>및 고식적 방사선치료</a:t>
            </a:r>
            <a:r>
              <a:rPr kumimoji="0" lang="en-US" altLang="ko-KR" sz="1600" b="1" dirty="0"/>
              <a:t> </a:t>
            </a:r>
          </a:p>
          <a:p>
            <a:pPr marL="285750" indent="-285750" algn="just" eaLnBrk="1" hangingPunct="1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kumimoji="0" lang="ko-KR" altLang="en-US" sz="1600" b="1" dirty="0" smtClean="0"/>
              <a:t>진료일정</a:t>
            </a:r>
            <a:endParaRPr kumimoji="0" lang="en-US" altLang="ko-KR" sz="1600" b="1" dirty="0" smtClean="0"/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1600" b="1" dirty="0" smtClean="0"/>
              <a:t>  · </a:t>
            </a:r>
            <a:r>
              <a:rPr kumimoji="0" lang="ko-KR" altLang="en-US" sz="1600" b="1" dirty="0"/>
              <a:t>오전 </a:t>
            </a:r>
            <a:r>
              <a:rPr lang="en-US" altLang="ko-KR" sz="1600" b="1" dirty="0" smtClean="0"/>
              <a:t>-</a:t>
            </a:r>
            <a:r>
              <a:rPr kumimoji="0" lang="en-US" altLang="ko-KR" sz="1600" b="1" dirty="0" smtClean="0"/>
              <a:t> </a:t>
            </a:r>
            <a:r>
              <a:rPr kumimoji="0" lang="ko-KR" altLang="en-US" sz="1600" b="1" dirty="0"/>
              <a:t>수요일</a:t>
            </a:r>
            <a:endParaRPr kumimoji="0" lang="en-US" altLang="ko-KR" sz="1600" b="1" dirty="0"/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kumimoji="0" lang="en-US" altLang="ko-KR" sz="1600" b="1" dirty="0"/>
              <a:t>  </a:t>
            </a:r>
            <a:r>
              <a:rPr kumimoji="0" lang="en-US" altLang="ko-KR" sz="1600" b="1" dirty="0" smtClean="0"/>
              <a:t>· </a:t>
            </a:r>
            <a:r>
              <a:rPr kumimoji="0" lang="ko-KR" altLang="en-US" sz="1600" b="1" dirty="0"/>
              <a:t>오후 </a:t>
            </a:r>
            <a:r>
              <a:rPr lang="en-US" altLang="ko-KR" sz="1600" b="1" dirty="0" smtClean="0"/>
              <a:t>-</a:t>
            </a:r>
            <a:r>
              <a:rPr kumimoji="0" lang="en-US" altLang="ko-KR" sz="1600" b="1" dirty="0" smtClean="0"/>
              <a:t> </a:t>
            </a:r>
            <a:r>
              <a:rPr kumimoji="0" lang="ko-KR" altLang="en-US" sz="1600" b="1" dirty="0"/>
              <a:t>화요일</a:t>
            </a:r>
            <a:r>
              <a:rPr kumimoji="0" lang="en-US" altLang="ko-KR" sz="1600" b="1" dirty="0" smtClean="0"/>
              <a:t>, </a:t>
            </a:r>
            <a:r>
              <a:rPr kumimoji="0" lang="ko-KR" altLang="en-US" sz="1600" b="1" dirty="0" smtClean="0"/>
              <a:t>수요일</a:t>
            </a:r>
            <a:r>
              <a:rPr kumimoji="0" lang="en-US" altLang="ko-KR" sz="1600" b="1" dirty="0" smtClean="0"/>
              <a:t>, </a:t>
            </a:r>
            <a:r>
              <a:rPr kumimoji="0" lang="ko-KR" altLang="en-US" sz="1600" b="1" dirty="0" smtClean="0"/>
              <a:t>목요일</a:t>
            </a:r>
            <a:r>
              <a:rPr kumimoji="0" lang="en-US" altLang="ko-KR" sz="1600" b="1" dirty="0" smtClean="0"/>
              <a:t>, </a:t>
            </a:r>
            <a:r>
              <a:rPr kumimoji="0" lang="ko-KR" altLang="en-US" sz="1600" b="1" dirty="0" smtClean="0"/>
              <a:t>금요일</a:t>
            </a:r>
            <a:r>
              <a:rPr kumimoji="0" lang="en-US" altLang="ko-KR" sz="1600" b="1" dirty="0" smtClean="0"/>
              <a:t> </a:t>
            </a:r>
            <a:endParaRPr kumimoji="0" lang="en-US" altLang="ko-KR" sz="1600" b="1" dirty="0"/>
          </a:p>
          <a:p>
            <a:pPr marL="285750" indent="-285750" algn="just" eaLnBrk="1" hangingPunct="1">
              <a:lnSpc>
                <a:spcPct val="13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kumimoji="0" lang="en-US" altLang="ko-KR" sz="1600" b="1" dirty="0" smtClean="0"/>
              <a:t>E-mail  </a:t>
            </a:r>
            <a:r>
              <a:rPr kumimoji="0" lang="en-US" altLang="ko-KR" sz="1600" b="1" dirty="0"/>
              <a:t>: minsk7144@eulji.ac.kr    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779661" y="7552928"/>
            <a:ext cx="8064127" cy="30243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851285" y="7701733"/>
            <a:ext cx="7848872" cy="2709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  <a:defRPr/>
            </a:pPr>
            <a:r>
              <a:rPr lang="ko-KR" alt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부인암</a:t>
            </a:r>
            <a:r>
              <a:rPr lang="en-US" altLang="ko-K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(</a:t>
            </a:r>
            <a:r>
              <a:rPr lang="ko-KR" alt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자궁경부암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, </a:t>
            </a:r>
            <a:r>
              <a:rPr lang="ko-KR" alt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내막암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)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환자를 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대상으로</a:t>
            </a:r>
            <a:r>
              <a:rPr lang="en-US" altLang="ko-K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,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본원에서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보유하고 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있는   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근접조사치료기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(</a:t>
            </a:r>
            <a:r>
              <a:rPr lang="en-US" altLang="ko-KR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Intracavitary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radiation therapy: ICR</a:t>
            </a:r>
            <a:r>
              <a:rPr lang="en-US" altLang="ko-K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)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는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종양 조직 내로 특수한 기구와 </a:t>
            </a:r>
            <a:r>
              <a:rPr lang="ko-KR" alt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카테터를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이용해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방사선동위원소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(Ir-192)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를 근접하게 조사하는 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방법입니다</a:t>
            </a:r>
            <a:r>
              <a:rPr lang="en-US" altLang="ko-K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.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정상조직에 대한 방사선 손상을 최소화하면서 종양에만 집중적으로 방사선을 조사할 수 있습니다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.</a:t>
            </a:r>
          </a:p>
          <a:p>
            <a:pPr algn="just">
              <a:lnSpc>
                <a:spcPct val="135000"/>
              </a:lnSpc>
              <a:defRPr/>
            </a:pP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대전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충청지역의 근접조사방사선치료를 진행하고 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있으며</a:t>
            </a:r>
            <a:r>
              <a:rPr lang="en-US" altLang="ko-K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,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매년 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100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건 이상의 시술을 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시행해 대전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·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충청지역의 </a:t>
            </a:r>
            <a:r>
              <a:rPr lang="ko-KR" alt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부인암</a:t>
            </a:r>
            <a:r>
              <a:rPr lang="ko-KR" alt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환자 </a:t>
            </a:r>
            <a:r>
              <a:rPr lang="ko-KR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치료에 기여하고 있습니다</a:t>
            </a:r>
            <a:r>
              <a:rPr lang="en-US" altLang="ko-KR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.</a:t>
            </a:r>
            <a:endParaRPr lang="en-US" altLang="ko-KR" sz="18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216</Words>
  <Application>Microsoft Office PowerPoint</Application>
  <PresentationFormat>A3 용지(297x420mm)</PresentationFormat>
  <Paragraphs>25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</dc:creator>
  <cp:lastModifiedBy>pc</cp:lastModifiedBy>
  <cp:revision>97</cp:revision>
  <cp:lastPrinted>2020-05-12T23:40:24Z</cp:lastPrinted>
  <dcterms:created xsi:type="dcterms:W3CDTF">2014-07-10T01:24:01Z</dcterms:created>
  <dcterms:modified xsi:type="dcterms:W3CDTF">2021-01-07T06:54:50Z</dcterms:modified>
</cp:coreProperties>
</file>